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5" r:id="rId3"/>
    <p:sldId id="266" r:id="rId4"/>
    <p:sldId id="272" r:id="rId5"/>
    <p:sldId id="270" r:id="rId6"/>
    <p:sldId id="273" r:id="rId7"/>
    <p:sldId id="275" r:id="rId8"/>
    <p:sldId id="276" r:id="rId9"/>
    <p:sldId id="267" r:id="rId10"/>
    <p:sldId id="271" r:id="rId11"/>
    <p:sldId id="268" r:id="rId12"/>
    <p:sldId id="269" r:id="rId13"/>
    <p:sldId id="274" r:id="rId14"/>
  </p:sldIdLst>
  <p:sldSz cx="9144000" cy="6858000" type="screen4x3"/>
  <p:notesSz cx="6797675" cy="9926638"/>
  <p:defaultTextStyle>
    <a:defPPr>
      <a:defRPr lang="pl-P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3A1"/>
    <a:srgbClr val="A719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75" autoAdjust="0"/>
  </p:normalViewPr>
  <p:slideViewPr>
    <p:cSldViewPr snapToObjects="1">
      <p:cViewPr varScale="1">
        <p:scale>
          <a:sx n="124" d="100"/>
          <a:sy n="124" d="100"/>
        </p:scale>
        <p:origin x="8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E1D38622-904A-495B-A970-786E4019B9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E537EFC-9A49-4533-98E2-91F433435D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1275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r">
              <a:defRPr sz="1300" smtClean="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CB849C9D-96F7-4CB0-B7BA-E1C21A669FD9}" type="datetimeFigureOut">
              <a:rPr lang="pl-PL"/>
              <a:pPr>
                <a:defRPr/>
              </a:pPr>
              <a:t>13.04.2020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6C073480-F5B7-4D6F-A0A6-CE046DC136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4813" cy="496887"/>
          </a:xfrm>
          <a:prstGeom prst="rect">
            <a:avLst/>
          </a:prstGeom>
        </p:spPr>
        <p:txBody>
          <a:bodyPr vert="horz" lIns="100282" tIns="50141" rIns="100282" bIns="50141" rtlCol="0" anchor="b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56ACA334-DE68-4238-A6CA-FA1990522C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1275" y="9428163"/>
            <a:ext cx="2944813" cy="496887"/>
          </a:xfrm>
          <a:prstGeom prst="rect">
            <a:avLst/>
          </a:prstGeom>
        </p:spPr>
        <p:txBody>
          <a:bodyPr vert="horz" wrap="square" lIns="100282" tIns="50141" rIns="100282" bIns="5014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0E3E5084-BAC7-459B-BFFC-8D3EF11E8671}" type="slidenum">
              <a:rPr lang="pl-PL" altLang="pl-PL"/>
              <a:pPr/>
              <a:t>‹#›</a:t>
            </a:fld>
            <a:endParaRPr lang="pl-PL" alt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1245E11E-B545-4BC8-8E4B-593D184FA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0CD9088-7FB5-4F48-AA0C-7D9D9C0FDE8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1275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r">
              <a:defRPr sz="1300" smtClean="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351A85F3-1F03-4F28-A522-78428AA92285}" type="datetimeFigureOut">
              <a:rPr lang="pl-PL"/>
              <a:pPr>
                <a:defRPr/>
              </a:pPr>
              <a:t>13.04.2020</a:t>
            </a:fld>
            <a:endParaRPr lang="pl-PL"/>
          </a:p>
        </p:txBody>
      </p:sp>
      <p:sp>
        <p:nvSpPr>
          <p:cNvPr id="4" name="Symbol zastępczy obrazu slajdu 3">
            <a:extLst>
              <a:ext uri="{FF2B5EF4-FFF2-40B4-BE49-F238E27FC236}">
                <a16:creationId xmlns:a16="http://schemas.microsoft.com/office/drawing/2014/main" id="{5E47D1B2-FAEA-4F9A-81CE-7D65248FC3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4538"/>
            <a:ext cx="4959350" cy="3721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00282" tIns="50141" rIns="100282" bIns="50141" rtlCol="0" anchor="ctr"/>
          <a:lstStyle/>
          <a:p>
            <a:pPr lvl="0"/>
            <a:endParaRPr lang="pl-PL" noProof="0"/>
          </a:p>
        </p:txBody>
      </p:sp>
      <p:sp>
        <p:nvSpPr>
          <p:cNvPr id="5" name="Symbol zastępczy notatek 4">
            <a:extLst>
              <a:ext uri="{FF2B5EF4-FFF2-40B4-BE49-F238E27FC236}">
                <a16:creationId xmlns:a16="http://schemas.microsoft.com/office/drawing/2014/main" id="{7A4E03B0-BFD6-46D7-8A98-BDC340AFAF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100282" tIns="50141" rIns="100282" bIns="50141" rtlCol="0"/>
          <a:lstStyle/>
          <a:p>
            <a:pPr lvl="0"/>
            <a:r>
              <a:rPr lang="pl-PL" noProof="0"/>
              <a:t>Kliknij, aby edytować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1BAC5B9-F31D-4779-A069-4514DF9BC1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4813" cy="496887"/>
          </a:xfrm>
          <a:prstGeom prst="rect">
            <a:avLst/>
          </a:prstGeom>
        </p:spPr>
        <p:txBody>
          <a:bodyPr vert="horz" lIns="100282" tIns="50141" rIns="100282" bIns="50141" rtlCol="0" anchor="b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983D5C18-8D3C-4C3C-97A4-68ED955FC9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1275" y="9428163"/>
            <a:ext cx="2944813" cy="496887"/>
          </a:xfrm>
          <a:prstGeom prst="rect">
            <a:avLst/>
          </a:prstGeom>
        </p:spPr>
        <p:txBody>
          <a:bodyPr vert="horz" wrap="square" lIns="100282" tIns="50141" rIns="100282" bIns="5014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1789CCE7-650D-4EE0-A845-41D5E505AE2A}" type="slidenum">
              <a:rPr lang="pl-PL" altLang="pl-PL"/>
              <a:pPr/>
              <a:t>‹#›</a:t>
            </a:fld>
            <a:endParaRPr lang="pl-PL" alt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A033D918-412C-41F4-98EA-BD2A64711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ytuł 1">
            <a:extLst>
              <a:ext uri="{FF2B5EF4-FFF2-40B4-BE49-F238E27FC236}">
                <a16:creationId xmlns:a16="http://schemas.microsoft.com/office/drawing/2014/main" id="{D55BD137-CF0C-4062-B217-35A144A5113D}"/>
              </a:ext>
            </a:extLst>
          </p:cNvPr>
          <p:cNvSpPr txBox="1">
            <a:spLocks/>
          </p:cNvSpPr>
          <p:nvPr/>
        </p:nvSpPr>
        <p:spPr bwMode="auto">
          <a:xfrm>
            <a:off x="290513" y="2420938"/>
            <a:ext cx="8640762" cy="136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rIns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9pPr>
          </a:lstStyle>
          <a:p>
            <a:pPr>
              <a:defRPr/>
            </a:pPr>
            <a:endParaRPr lang="pl-PL" kern="0" dirty="0">
              <a:latin typeface="Calibri" panose="020F0502020204030204" pitchFamily="34" charset="0"/>
            </a:endParaRP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804DAC0D-5FB3-4A95-920A-0F929ADD7B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5951538"/>
            <a:ext cx="1079500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Symbol zastępczy obrazu 2"/>
          <p:cNvSpPr>
            <a:spLocks noGrp="1"/>
          </p:cNvSpPr>
          <p:nvPr>
            <p:ph type="pic" idx="1"/>
          </p:nvPr>
        </p:nvSpPr>
        <p:spPr>
          <a:xfrm>
            <a:off x="1403648" y="1988840"/>
            <a:ext cx="7614402" cy="475252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9" name="Symbol zastępczy tekstu 2"/>
          <p:cNvSpPr>
            <a:spLocks noGrp="1"/>
          </p:cNvSpPr>
          <p:nvPr>
            <p:ph type="body" idx="11"/>
          </p:nvPr>
        </p:nvSpPr>
        <p:spPr>
          <a:xfrm>
            <a:off x="1403648" y="116632"/>
            <a:ext cx="7614402" cy="1728192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3332596519"/>
      </p:ext>
    </p:extLst>
  </p:cSld>
  <p:clrMapOvr>
    <a:masterClrMapping/>
  </p:clrMapOvr>
  <p:transition>
    <p:randomBa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5E7EEAB0-D267-4022-BB00-9039AE6A2E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7C4CFDDD-FEFC-467F-9323-18BB2FAF4D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530D56BB-A2CF-4FB0-9667-F8148879597F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116632"/>
            <a:ext cx="2407096" cy="6696744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755576" y="116632"/>
            <a:ext cx="5721424" cy="6696744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23862504"/>
      </p:ext>
    </p:extLst>
  </p:cSld>
  <p:clrMapOvr>
    <a:masterClrMapping/>
  </p:clrMapOvr>
  <p:transition>
    <p:randomBa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D5915826-EE50-4FEB-843D-0E593B2795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Obraz 4">
            <a:extLst>
              <a:ext uri="{FF2B5EF4-FFF2-40B4-BE49-F238E27FC236}">
                <a16:creationId xmlns:a16="http://schemas.microsoft.com/office/drawing/2014/main" id="{8178D458-5589-4B79-BB13-A479857412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5951538"/>
            <a:ext cx="1079500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Symbol zastępczy tekstu 2"/>
          <p:cNvSpPr>
            <a:spLocks noGrp="1"/>
          </p:cNvSpPr>
          <p:nvPr>
            <p:ph type="body" idx="10"/>
          </p:nvPr>
        </p:nvSpPr>
        <p:spPr>
          <a:xfrm>
            <a:off x="4704169" y="2492896"/>
            <a:ext cx="4313881" cy="1152128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25" name="Symbol zastępczy obrazu 2"/>
          <p:cNvSpPr>
            <a:spLocks noGrp="1"/>
          </p:cNvSpPr>
          <p:nvPr>
            <p:ph type="pic" idx="1"/>
          </p:nvPr>
        </p:nvSpPr>
        <p:spPr>
          <a:xfrm>
            <a:off x="1403648" y="116632"/>
            <a:ext cx="3168352" cy="66247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l-PL" noProof="0"/>
              <a:t>Kliknij ikonę, aby dodać obraz</a:t>
            </a:r>
          </a:p>
        </p:txBody>
      </p:sp>
      <p:sp>
        <p:nvSpPr>
          <p:cNvPr id="10" name="Symbol zastępczy tekstu 2"/>
          <p:cNvSpPr>
            <a:spLocks noGrp="1"/>
          </p:cNvSpPr>
          <p:nvPr>
            <p:ph type="body" idx="11"/>
          </p:nvPr>
        </p:nvSpPr>
        <p:spPr>
          <a:xfrm>
            <a:off x="4704169" y="116632"/>
            <a:ext cx="4313881" cy="2232248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8" name="Symbol zastępczy zawartości 2"/>
          <p:cNvSpPr>
            <a:spLocks noGrp="1"/>
          </p:cNvSpPr>
          <p:nvPr>
            <p:ph sz="half" idx="12"/>
          </p:nvPr>
        </p:nvSpPr>
        <p:spPr>
          <a:xfrm>
            <a:off x="4704169" y="3861048"/>
            <a:ext cx="4313882" cy="2880320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95271491"/>
      </p:ext>
    </p:extLst>
  </p:cSld>
  <p:clrMapOvr>
    <a:masterClrMapping/>
  </p:clrMapOvr>
  <p:transition>
    <p:randomBa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56169F4F-3C0C-42AA-9A0C-C3FDCE0C9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4">
            <a:extLst>
              <a:ext uri="{FF2B5EF4-FFF2-40B4-BE49-F238E27FC236}">
                <a16:creationId xmlns:a16="http://schemas.microsoft.com/office/drawing/2014/main" id="{B2D55D28-3E27-4ADF-B652-551C8803B9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DCDCAA92-B956-437A-8533-BF1EA9817C9E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Symbol zastępczy zawartości 2"/>
          <p:cNvSpPr>
            <a:spLocks noGrp="1"/>
          </p:cNvSpPr>
          <p:nvPr>
            <p:ph sz="half" idx="1"/>
          </p:nvPr>
        </p:nvSpPr>
        <p:spPr>
          <a:xfrm>
            <a:off x="755575" y="1556792"/>
            <a:ext cx="8262476" cy="5256584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8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5" y="116632"/>
            <a:ext cx="8284723" cy="50405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9" name="Symbol zastępczy tekstu 2"/>
          <p:cNvSpPr>
            <a:spLocks noGrp="1"/>
          </p:cNvSpPr>
          <p:nvPr>
            <p:ph type="body" idx="11"/>
          </p:nvPr>
        </p:nvSpPr>
        <p:spPr>
          <a:xfrm>
            <a:off x="755575" y="620688"/>
            <a:ext cx="8284724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4010383558"/>
      </p:ext>
    </p:extLst>
  </p:cSld>
  <p:clrMapOvr>
    <a:masterClrMapping/>
  </p:clrMapOvr>
  <p:transition>
    <p:randomBa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0FFB0667-ACB6-4986-804D-CA4A9C6F5B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4">
            <a:extLst>
              <a:ext uri="{FF2B5EF4-FFF2-40B4-BE49-F238E27FC236}">
                <a16:creationId xmlns:a16="http://schemas.microsoft.com/office/drawing/2014/main" id="{34745EC5-B1A4-4613-BE65-94F88D2B3B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3651FE5D-B9A5-4516-AFDA-ABAA350810A8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Symbol zastępczy obrazu 2"/>
          <p:cNvSpPr>
            <a:spLocks noGrp="1"/>
          </p:cNvSpPr>
          <p:nvPr>
            <p:ph type="pic" idx="1"/>
          </p:nvPr>
        </p:nvSpPr>
        <p:spPr>
          <a:xfrm>
            <a:off x="755575" y="1844823"/>
            <a:ext cx="3672409" cy="49685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9" name="Symbol zastępczy zawartości 2"/>
          <p:cNvSpPr>
            <a:spLocks noGrp="1"/>
          </p:cNvSpPr>
          <p:nvPr>
            <p:ph idx="11"/>
          </p:nvPr>
        </p:nvSpPr>
        <p:spPr>
          <a:xfrm>
            <a:off x="4571428" y="1844823"/>
            <a:ext cx="4465067" cy="4968553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2"/>
          </p:nvPr>
        </p:nvSpPr>
        <p:spPr>
          <a:xfrm>
            <a:off x="755575" y="116632"/>
            <a:ext cx="8262475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5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5" y="1120625"/>
            <a:ext cx="8280920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4046788963"/>
      </p:ext>
    </p:extLst>
  </p:cSld>
  <p:clrMapOvr>
    <a:masterClrMapping/>
  </p:clrMapOvr>
  <p:transition>
    <p:randomBa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4CBD7435-325D-4720-933D-BBFA05F722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4">
            <a:extLst>
              <a:ext uri="{FF2B5EF4-FFF2-40B4-BE49-F238E27FC236}">
                <a16:creationId xmlns:a16="http://schemas.microsoft.com/office/drawing/2014/main" id="{84CA3A43-7B67-4BF3-816A-80B7520924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95CCD9D4-E3BC-4E8D-8CB5-13D0DCA98A25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755575" y="1628800"/>
            <a:ext cx="4032449" cy="5112567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10" name="Symbol zastępczy zawartości 2"/>
          <p:cNvSpPr>
            <a:spLocks noGrp="1"/>
          </p:cNvSpPr>
          <p:nvPr>
            <p:ph sz="half" idx="11"/>
          </p:nvPr>
        </p:nvSpPr>
        <p:spPr>
          <a:xfrm>
            <a:off x="4932040" y="1628801"/>
            <a:ext cx="4108259" cy="5112566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12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5" y="44624"/>
            <a:ext cx="8284723" cy="50405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3" name="Symbol zastępczy tekstu 2"/>
          <p:cNvSpPr>
            <a:spLocks noGrp="1"/>
          </p:cNvSpPr>
          <p:nvPr>
            <p:ph type="body" idx="12"/>
          </p:nvPr>
        </p:nvSpPr>
        <p:spPr>
          <a:xfrm>
            <a:off x="755575" y="548680"/>
            <a:ext cx="8284724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2174883556"/>
      </p:ext>
    </p:extLst>
  </p:cSld>
  <p:clrMapOvr>
    <a:masterClrMapping/>
  </p:clrMapOvr>
  <p:transition>
    <p:randomBa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3">
            <a:extLst>
              <a:ext uri="{FF2B5EF4-FFF2-40B4-BE49-F238E27FC236}">
                <a16:creationId xmlns:a16="http://schemas.microsoft.com/office/drawing/2014/main" id="{8FDE56CF-D8DC-45E3-9B82-4EA264BED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pole tekstowe 4">
            <a:extLst>
              <a:ext uri="{FF2B5EF4-FFF2-40B4-BE49-F238E27FC236}">
                <a16:creationId xmlns:a16="http://schemas.microsoft.com/office/drawing/2014/main" id="{6AE90F56-D096-4715-B035-1EF7D0CAA9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0ECEA346-22E6-4CAE-8A28-50C792900B81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Symbol zastępczy zawartości 2"/>
          <p:cNvSpPr>
            <a:spLocks noGrp="1"/>
          </p:cNvSpPr>
          <p:nvPr>
            <p:ph sz="half" idx="1"/>
          </p:nvPr>
        </p:nvSpPr>
        <p:spPr>
          <a:xfrm>
            <a:off x="755576" y="1628800"/>
            <a:ext cx="4050414" cy="5184575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12" name="Symbol zastępczy zawartości 2"/>
          <p:cNvSpPr>
            <a:spLocks noGrp="1"/>
          </p:cNvSpPr>
          <p:nvPr>
            <p:ph sz="half" idx="11"/>
          </p:nvPr>
        </p:nvSpPr>
        <p:spPr>
          <a:xfrm>
            <a:off x="5004048" y="1628800"/>
            <a:ext cx="4050414" cy="5184575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2"/>
          </p:nvPr>
        </p:nvSpPr>
        <p:spPr>
          <a:xfrm>
            <a:off x="755575" y="116632"/>
            <a:ext cx="8262475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7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6" y="1120625"/>
            <a:ext cx="4050414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9" name="Symbol zastępczy tekstu 2"/>
          <p:cNvSpPr>
            <a:spLocks noGrp="1"/>
          </p:cNvSpPr>
          <p:nvPr>
            <p:ph type="body" idx="13"/>
          </p:nvPr>
        </p:nvSpPr>
        <p:spPr>
          <a:xfrm>
            <a:off x="5004048" y="1120625"/>
            <a:ext cx="4050414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3701504942"/>
      </p:ext>
    </p:extLst>
  </p:cSld>
  <p:clrMapOvr>
    <a:masterClrMapping/>
  </p:clrMapOvr>
  <p:transition>
    <p:randomBa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3">
            <a:extLst>
              <a:ext uri="{FF2B5EF4-FFF2-40B4-BE49-F238E27FC236}">
                <a16:creationId xmlns:a16="http://schemas.microsoft.com/office/drawing/2014/main" id="{97AAD276-8E2B-46A4-A2F9-A1B6FA974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ole tekstowe 4">
            <a:extLst>
              <a:ext uri="{FF2B5EF4-FFF2-40B4-BE49-F238E27FC236}">
                <a16:creationId xmlns:a16="http://schemas.microsoft.com/office/drawing/2014/main" id="{6B270168-23CE-40E8-B2B4-F54BFAD791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00605296-6567-4368-BC5A-E156B4245262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3568" y="116632"/>
            <a:ext cx="3312368" cy="131846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139952" y="116632"/>
            <a:ext cx="4896544" cy="66247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83568" y="1435100"/>
            <a:ext cx="3312368" cy="53062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1770506437"/>
      </p:ext>
    </p:extLst>
  </p:cSld>
  <p:clrMapOvr>
    <a:masterClrMapping/>
  </p:clrMapOvr>
  <p:transition>
    <p:randomBa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3">
            <a:extLst>
              <a:ext uri="{FF2B5EF4-FFF2-40B4-BE49-F238E27FC236}">
                <a16:creationId xmlns:a16="http://schemas.microsoft.com/office/drawing/2014/main" id="{856A377A-CC19-47E4-BF83-CB5BBDCCF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ole tekstowe 4">
            <a:extLst>
              <a:ext uri="{FF2B5EF4-FFF2-40B4-BE49-F238E27FC236}">
                <a16:creationId xmlns:a16="http://schemas.microsoft.com/office/drawing/2014/main" id="{D0C8161D-CB05-43FB-B6A5-B95D020B36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3FDC9B61-2795-4CCB-A040-36D33DF9EDE1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253952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755576" y="283"/>
            <a:ext cx="8388046" cy="47272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2253952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3778238403"/>
      </p:ext>
    </p:extLst>
  </p:cSld>
  <p:clrMapOvr>
    <a:masterClrMapping/>
  </p:clrMapOvr>
  <p:transition>
    <p:randomBa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38C85F51-E8EA-45B5-9C49-385E40FCFC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87E37F1C-3168-4A1E-A204-F3FDEA2DB7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61D3577A-866B-40D7-81B3-0CD23ECF50B9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55576" y="116632"/>
            <a:ext cx="8280920" cy="1548656"/>
          </a:xfrm>
        </p:spPr>
        <p:txBody>
          <a:bodyPr/>
          <a:lstStyle>
            <a:lvl1pPr>
              <a:defRPr b="0"/>
            </a:lvl1pPr>
          </a:lstStyle>
          <a:p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755576" y="1772816"/>
            <a:ext cx="8280920" cy="4968551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99233445"/>
      </p:ext>
    </p:extLst>
  </p:cSld>
  <p:clrMapOvr>
    <a:masterClrMapping/>
  </p:clrMapOvr>
  <p:transition>
    <p:randomBa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4">
            <a:extLst>
              <a:ext uri="{FF2B5EF4-FFF2-40B4-BE49-F238E27FC236}">
                <a16:creationId xmlns:a16="http://schemas.microsoft.com/office/drawing/2014/main" id="{925A5988-CEDE-4ECF-9D33-5497949A7C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7950" y="115888"/>
            <a:ext cx="8280400" cy="154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 wzorca tytułu</a:t>
            </a:r>
          </a:p>
        </p:txBody>
      </p:sp>
      <p:sp>
        <p:nvSpPr>
          <p:cNvPr id="1027" name="Rectangle 15">
            <a:extLst>
              <a:ext uri="{FF2B5EF4-FFF2-40B4-BE49-F238E27FC236}">
                <a16:creationId xmlns:a16="http://schemas.microsoft.com/office/drawing/2014/main" id="{BF155C66-1EF9-4349-965B-305CE23015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7950" y="1773238"/>
            <a:ext cx="8280400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style wzorca tekstu</a:t>
            </a:r>
          </a:p>
          <a:p>
            <a:pPr lvl="1"/>
            <a:r>
              <a:rPr lang="pl-PL" altLang="pl-PL"/>
              <a:t>Drugi poziom</a:t>
            </a:r>
          </a:p>
          <a:p>
            <a:pPr lvl="2"/>
            <a:r>
              <a:rPr lang="pl-PL" altLang="pl-PL"/>
              <a:t>Trzeci poziom</a:t>
            </a:r>
          </a:p>
          <a:p>
            <a:pPr lvl="3"/>
            <a:r>
              <a:rPr lang="pl-PL" altLang="pl-PL"/>
              <a:t>Czwarty poziom</a:t>
            </a:r>
          </a:p>
          <a:p>
            <a:pPr lvl="4"/>
            <a:r>
              <a:rPr lang="pl-PL" altLang="pl-PL"/>
              <a:t>Piąty poziom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ransition>
    <p:randomBar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 panose="020F05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 panose="020F05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omaszBorusiewicz/praca_magisterska/tree/master/moduly_kod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omaszBorusiewicz/praca_magisterska/blob/master/dokumentacje/adafruit-feather-m0-radio-with-lora-radio-module.pdf" TargetMode="External"/><Relationship Id="rId2" Type="http://schemas.openxmlformats.org/officeDocument/2006/relationships/hyperlink" Target="file:///C:\Users\borusiew\Desktop\Praca%20dyplomowa\praca_magisterska\dokumentacje\HC-12_user_manual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omaszBorusiewicz/praca_magisterska/blob/master/dokumentacje/HC-12_user_manual.pdf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TomaszBorusiewicz/praca_magisterska/blob/master/dokumentacje/adafruit-feather-m0-radio-with-lora-radio-modul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A4807DE8-382E-47CD-B1E0-A9A0BEA0EB7E}"/>
              </a:ext>
            </a:extLst>
          </p:cNvPr>
          <p:cNvSpPr txBox="1"/>
          <p:nvPr/>
        </p:nvSpPr>
        <p:spPr>
          <a:xfrm>
            <a:off x="1265017" y="1628800"/>
            <a:ext cx="78843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b="1" dirty="0"/>
              <a:t>Temat pracy: </a:t>
            </a:r>
          </a:p>
          <a:p>
            <a:pPr algn="ctr"/>
            <a:r>
              <a:rPr lang="pl-PL" sz="2800" b="1" dirty="0"/>
              <a:t>Wielosystemowa platforma dydaktyczna dla sieci sensorowej IoT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53F03333-2FD1-42C0-8A3B-8903425E6B00}"/>
              </a:ext>
            </a:extLst>
          </p:cNvPr>
          <p:cNvSpPr txBox="1"/>
          <p:nvPr/>
        </p:nvSpPr>
        <p:spPr>
          <a:xfrm>
            <a:off x="1272635" y="5659784"/>
            <a:ext cx="763284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/>
              <a:t>Autor: 			inż. Tomasz Borusiewicz</a:t>
            </a:r>
          </a:p>
          <a:p>
            <a:r>
              <a:rPr lang="pl-PL" sz="1400" dirty="0"/>
              <a:t>Kierunek: 			Teleinformatyka</a:t>
            </a:r>
          </a:p>
          <a:p>
            <a:r>
              <a:rPr lang="pl-PL" sz="1400" dirty="0"/>
              <a:t>Specjalność: 		utrzymanie sieci teleinformatycznych</a:t>
            </a:r>
          </a:p>
          <a:p>
            <a:r>
              <a:rPr lang="pl-PL" sz="1400" dirty="0"/>
              <a:t>Jednostka organizacyjna: 	K34W04D03 Katedra Telekomunikacji i Teleinformatyki</a:t>
            </a:r>
          </a:p>
          <a:p>
            <a:r>
              <a:rPr lang="pl-PL" sz="1400" dirty="0"/>
              <a:t>Prowadzący pracę: 		Dr hab. inż. Kamil Staniec</a:t>
            </a:r>
          </a:p>
        </p:txBody>
      </p:sp>
    </p:spTree>
  </p:cSld>
  <p:clrMapOvr>
    <a:masterClrMapping/>
  </p:clrMapOvr>
  <p:transition>
    <p:randomBa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99CE9E-E011-4C1E-B6A2-873E85058375}"/>
              </a:ext>
            </a:extLst>
          </p:cNvPr>
          <p:cNvSpPr txBox="1"/>
          <p:nvPr/>
        </p:nvSpPr>
        <p:spPr>
          <a:xfrm>
            <a:off x="1403648" y="116632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/>
              <a:t>Zestawienie platformy sprzętowej - HC-12</a:t>
            </a:r>
            <a:endParaRPr 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5E72A9-4833-477E-B555-3EBC64651ADD}"/>
              </a:ext>
            </a:extLst>
          </p:cNvPr>
          <p:cNvSpPr txBox="1"/>
          <p:nvPr/>
        </p:nvSpPr>
        <p:spPr>
          <a:xfrm>
            <a:off x="1403648" y="836712"/>
            <a:ext cx="7560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dirty="0"/>
              <a:t>Jeden z modułów HC-12 został podłączony do </a:t>
            </a:r>
            <a:r>
              <a:rPr lang="pl-PL" dirty="0" err="1"/>
              <a:t>Arduino</a:t>
            </a:r>
            <a:r>
              <a:rPr lang="pl-PL" dirty="0"/>
              <a:t> uno i skonfigurowany jako nadajnik. Wymiana informacji pomiędzy modułem i mikrokontrolerem odbywa się poprzez interfejs szeregowy UART.</a:t>
            </a:r>
            <a:endParaRPr lang="en-US" dirty="0"/>
          </a:p>
        </p:txBody>
      </p:sp>
      <p:pic>
        <p:nvPicPr>
          <p:cNvPr id="4" name="Picture 3" descr="A screenshot of a circuit board&#10;&#10;Description automatically generated">
            <a:extLst>
              <a:ext uri="{FF2B5EF4-FFF2-40B4-BE49-F238E27FC236}">
                <a16:creationId xmlns:a16="http://schemas.microsoft.com/office/drawing/2014/main" id="{3854900A-CD07-4B32-8CC1-9A75ECC98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80" y="1956902"/>
            <a:ext cx="3600440" cy="2033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D0FB67-8083-4CD2-846B-FFFFF910D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0731" y="4119549"/>
            <a:ext cx="2822538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040881"/>
      </p:ext>
    </p:extLst>
  </p:cSld>
  <p:clrMapOvr>
    <a:masterClrMapping/>
  </p:clrMapOvr>
  <p:transition>
    <p:randomBa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99CE9E-E011-4C1E-B6A2-873E85058375}"/>
              </a:ext>
            </a:extLst>
          </p:cNvPr>
          <p:cNvSpPr txBox="1"/>
          <p:nvPr/>
        </p:nvSpPr>
        <p:spPr>
          <a:xfrm>
            <a:off x="1403648" y="116632"/>
            <a:ext cx="75608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/>
              <a:t>Napisanie skryptów obsługujących moduły sensorowo-komunikacyjne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FBE5F5-AAA9-4E75-923C-7DBFA8108279}"/>
              </a:ext>
            </a:extLst>
          </p:cNvPr>
          <p:cNvSpPr txBox="1"/>
          <p:nvPr/>
        </p:nvSpPr>
        <p:spPr>
          <a:xfrm>
            <a:off x="1331640" y="1103479"/>
            <a:ext cx="75608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Po pomyślnym podłączeniu modułów przygotowałem wstępne skrypty w celu weryfikacji poprawnej łączności pomiędzy systemami łączności bezprzewodowej. Wszystkie skrypty dostępne są pod adresem </a:t>
            </a:r>
            <a:r>
              <a:rPr lang="pl-PL" dirty="0">
                <a:hlinkClick r:id="rId2"/>
              </a:rPr>
              <a:t>https://github.com/TomaszBorusiewicz/praca_magisterska/tree/master/moduly_kod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6356087"/>
      </p:ext>
    </p:extLst>
  </p:cSld>
  <p:clrMapOvr>
    <a:masterClrMapping/>
  </p:clrMapOvr>
  <p:transition>
    <p:randomBa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99CE9E-E011-4C1E-B6A2-873E85058375}"/>
              </a:ext>
            </a:extLst>
          </p:cNvPr>
          <p:cNvSpPr txBox="1"/>
          <p:nvPr/>
        </p:nvSpPr>
        <p:spPr>
          <a:xfrm>
            <a:off x="1403648" y="116632"/>
            <a:ext cx="75608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/>
              <a:t>Opracowanie systemu archiwizacji i wizualizacji danych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FBE5F5-AAA9-4E75-923C-7DBFA8108279}"/>
              </a:ext>
            </a:extLst>
          </p:cNvPr>
          <p:cNvSpPr txBox="1"/>
          <p:nvPr/>
        </p:nvSpPr>
        <p:spPr>
          <a:xfrm>
            <a:off x="1331640" y="1103479"/>
            <a:ext cx="75608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W celach wizualizacji i archiwizacji danych wybrałem narzędzie darmowe narzędzie </a:t>
            </a:r>
            <a:r>
              <a:rPr lang="pl-PL" dirty="0" err="1"/>
              <a:t>Grafana</a:t>
            </a:r>
            <a:r>
              <a:rPr lang="pl-PL" dirty="0"/>
              <a:t> oraz bazy danych </a:t>
            </a:r>
            <a:r>
              <a:rPr lang="pl-PL" dirty="0" err="1"/>
              <a:t>influxdb</a:t>
            </a:r>
            <a:r>
              <a:rPr lang="pl-PL" dirty="0"/>
              <a:t>. Moim kolejnym krokiem podczas realizacji pracy dyplomowej jest wdrożenie wcześniej wspomnianego systemu. Zakładam, że ten etap będzie ukończony zgodnie z planem, czyli do 13.04.2020r.</a:t>
            </a:r>
          </a:p>
        </p:txBody>
      </p:sp>
    </p:spTree>
    <p:extLst>
      <p:ext uri="{BB962C8B-B14F-4D97-AF65-F5344CB8AC3E}">
        <p14:creationId xmlns:p14="http://schemas.microsoft.com/office/powerpoint/2010/main" val="2635557070"/>
      </p:ext>
    </p:extLst>
  </p:cSld>
  <p:clrMapOvr>
    <a:masterClrMapping/>
  </p:clrMapOvr>
  <p:transition>
    <p:randomBa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99CE9E-E011-4C1E-B6A2-873E85058375}"/>
              </a:ext>
            </a:extLst>
          </p:cNvPr>
          <p:cNvSpPr txBox="1"/>
          <p:nvPr/>
        </p:nvSpPr>
        <p:spPr>
          <a:xfrm>
            <a:off x="1403648" y="116632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/>
              <a:t>Bibliografia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FBE5F5-AAA9-4E75-923C-7DBFA8108279}"/>
              </a:ext>
            </a:extLst>
          </p:cNvPr>
          <p:cNvSpPr txBox="1"/>
          <p:nvPr/>
        </p:nvSpPr>
        <p:spPr>
          <a:xfrm>
            <a:off x="1331640" y="1103479"/>
            <a:ext cx="75608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[1] Dokumentacja użytkownika modułu HC-12, </a:t>
            </a:r>
            <a:r>
              <a:rPr lang="en-US" dirty="0">
                <a:hlinkClick r:id="rId2" action="ppaction://hlinkfile"/>
              </a:rPr>
              <a:t>file:///C:/Users/borusiew/Desktop/Praca%20dyplomowa/praca_magisterska/dokumentacje/HC-12_user_manual.pdf</a:t>
            </a:r>
            <a:endParaRPr lang="pl-PL" dirty="0"/>
          </a:p>
          <a:p>
            <a:r>
              <a:rPr lang="pl-PL" dirty="0"/>
              <a:t>[2] Dokumentacja użytkownika mikrokontrolera Feather M0 with </a:t>
            </a:r>
            <a:r>
              <a:rPr lang="pl-PL" dirty="0" err="1"/>
              <a:t>LoRa</a:t>
            </a:r>
            <a:r>
              <a:rPr lang="pl-PL" dirty="0"/>
              <a:t> radio, </a:t>
            </a:r>
            <a:r>
              <a:rPr lang="en-US" dirty="0">
                <a:hlinkClick r:id="rId3"/>
              </a:rPr>
              <a:t>https://github.com/TomaszBorusiewicz/praca_magisterska/blob/master/dokumentacje/adafruit-feather-m0-radio-with-lora-radio-module.pdf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12981272"/>
      </p:ext>
    </p:extLst>
  </p:cSld>
  <p:clrMapOvr>
    <a:masterClrMapping/>
  </p:clrMapOvr>
  <p:transition>
    <p:randomBa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le tekstowe 5">
            <a:extLst>
              <a:ext uri="{FF2B5EF4-FFF2-40B4-BE49-F238E27FC236}">
                <a16:creationId xmlns:a16="http://schemas.microsoft.com/office/drawing/2014/main" id="{5B3B5FB2-3367-4BDF-99F3-46E46D4D7AC9}"/>
              </a:ext>
            </a:extLst>
          </p:cNvPr>
          <p:cNvSpPr txBox="1"/>
          <p:nvPr/>
        </p:nvSpPr>
        <p:spPr>
          <a:xfrm>
            <a:off x="1259632" y="116632"/>
            <a:ext cx="7884368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Aspekt badawczy: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1400" dirty="0"/>
              <a:t>Opracowanie maszyny stanów dla wielosystemowej platformy czujnikowo komunikacyjnej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1400" dirty="0"/>
              <a:t>Opracowanie scenariuszy eksperymentalnych</a:t>
            </a:r>
          </a:p>
          <a:p>
            <a:pPr marL="342900" indent="-342900">
              <a:buFont typeface="+mj-lt"/>
              <a:buAutoNum type="arabicPeriod"/>
            </a:pPr>
            <a:endParaRPr lang="pl-PL" sz="1400" dirty="0"/>
          </a:p>
          <a:p>
            <a:r>
              <a:rPr lang="pl-PL" b="1" dirty="0"/>
              <a:t>Aspekt inżynierski:</a:t>
            </a:r>
          </a:p>
          <a:p>
            <a:pPr marL="457200" indent="-457200">
              <a:buFont typeface="+mj-lt"/>
              <a:buAutoNum type="arabicPeriod"/>
            </a:pPr>
            <a:r>
              <a:rPr lang="pl-PL" sz="1400" dirty="0"/>
              <a:t>Fizyczne wykonane połączenie struktur czujnikowo-komunikacyjnych z zastosowaniem systemów takich jak: </a:t>
            </a:r>
            <a:r>
              <a:rPr lang="pl-PL" sz="1400" dirty="0" err="1"/>
              <a:t>LoRa</a:t>
            </a:r>
            <a:r>
              <a:rPr lang="pl-PL" sz="1400" dirty="0"/>
              <a:t>, </a:t>
            </a:r>
            <a:r>
              <a:rPr lang="pl-PL" sz="1400" dirty="0" err="1"/>
              <a:t>ZigBee</a:t>
            </a:r>
            <a:r>
              <a:rPr lang="pl-PL" sz="1400" dirty="0"/>
              <a:t>, NRF24L01 itp.</a:t>
            </a:r>
          </a:p>
          <a:p>
            <a:pPr marL="457200" indent="-457200">
              <a:buFont typeface="+mj-lt"/>
              <a:buAutoNum type="arabicPeriod"/>
            </a:pPr>
            <a:r>
              <a:rPr lang="pl-PL" sz="1400" dirty="0"/>
              <a:t>Skrypty programistyczne do obsługi odczytów sensorowych oraz realizowaniu funkcji transmisyjnych, zapisu i wizualizacji danych</a:t>
            </a:r>
          </a:p>
          <a:p>
            <a:endParaRPr lang="pl-PL" sz="1400" dirty="0"/>
          </a:p>
          <a:p>
            <a:r>
              <a:rPr lang="pl-PL" b="1" dirty="0"/>
              <a:t>Zadania do wykonania: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1400" dirty="0"/>
              <a:t>Analiza dostępnych platform sprzętowych służących do realizacji zadań sensorowo-transmisyjnych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1400" dirty="0"/>
              <a:t>Opracowanie scenariuszy pomiarowo-transmisyjnych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1400" dirty="0"/>
              <a:t>Zestawienie platformy sprzętowej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1400" dirty="0"/>
              <a:t>Napisanie skryptów obsługujących moduły sensorowo-komunikacyjne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1400" dirty="0"/>
              <a:t>Opracowanie systemu archiwizacji i wizualizacji danych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1400" dirty="0"/>
              <a:t>Długookresowe badania wydajnościowe kompletnej platformy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1400" dirty="0"/>
              <a:t>Opracowanie koncepcji ćwiczeń laboratoryjnych z zastosowaniem platformy</a:t>
            </a:r>
          </a:p>
          <a:p>
            <a:pPr marL="342900" indent="-342900">
              <a:buFont typeface="+mj-lt"/>
              <a:buAutoNum type="arabicPeriod"/>
            </a:pPr>
            <a:endParaRPr lang="pl-PL" sz="1400" dirty="0"/>
          </a:p>
          <a:p>
            <a:r>
              <a:rPr lang="pl-PL" b="1" dirty="0"/>
              <a:t>Literatura: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1400" dirty="0" err="1"/>
              <a:t>Sornin</a:t>
            </a:r>
            <a:r>
              <a:rPr lang="pl-PL" sz="1400" dirty="0"/>
              <a:t> N., Luis M., </a:t>
            </a:r>
            <a:r>
              <a:rPr lang="pl-PL" sz="1400" dirty="0" err="1"/>
              <a:t>Eirich</a:t>
            </a:r>
            <a:r>
              <a:rPr lang="pl-PL" sz="1400" dirty="0"/>
              <a:t> T., </a:t>
            </a:r>
            <a:r>
              <a:rPr lang="pl-PL" sz="1400" dirty="0" err="1"/>
              <a:t>Kramp</a:t>
            </a:r>
            <a:r>
              <a:rPr lang="pl-PL" sz="1400" dirty="0"/>
              <a:t> T., </a:t>
            </a:r>
            <a:r>
              <a:rPr lang="pl-PL" sz="1400" dirty="0" err="1"/>
              <a:t>Hersent</a:t>
            </a:r>
            <a:r>
              <a:rPr lang="pl-PL" sz="1400" dirty="0"/>
              <a:t> O., „</a:t>
            </a:r>
            <a:r>
              <a:rPr lang="pl-PL" sz="1400" dirty="0" err="1"/>
              <a:t>LoRaWAN</a:t>
            </a:r>
            <a:r>
              <a:rPr lang="pl-PL" sz="1400" dirty="0"/>
              <a:t> </a:t>
            </a:r>
            <a:r>
              <a:rPr lang="pl-PL" sz="1400" dirty="0" err="1"/>
              <a:t>Specification</a:t>
            </a:r>
            <a:r>
              <a:rPr lang="pl-PL" sz="1400" dirty="0"/>
              <a:t>”, Version:V1.0.2, </a:t>
            </a:r>
            <a:r>
              <a:rPr lang="pl-PL" sz="1400" dirty="0" err="1"/>
              <a:t>July</a:t>
            </a:r>
            <a:r>
              <a:rPr lang="pl-PL" sz="1400" dirty="0"/>
              <a:t> 2016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1400" dirty="0"/>
              <a:t>Preliminary Product </a:t>
            </a:r>
            <a:r>
              <a:rPr lang="pl-PL" sz="1400" dirty="0" err="1"/>
              <a:t>Specification</a:t>
            </a:r>
            <a:r>
              <a:rPr lang="pl-PL" sz="1400" dirty="0"/>
              <a:t> nRF24L01 Single Chip 2.4 GHz Radio </a:t>
            </a:r>
            <a:r>
              <a:rPr lang="pl-PL" sz="1400" dirty="0" err="1"/>
              <a:t>Transceiver</a:t>
            </a:r>
            <a:endParaRPr lang="pl-PL" sz="1400" dirty="0"/>
          </a:p>
          <a:p>
            <a:pPr marL="342900" indent="-342900">
              <a:buFont typeface="+mj-lt"/>
              <a:buAutoNum type="arabicPeriod"/>
            </a:pPr>
            <a:r>
              <a:rPr lang="pl-PL" sz="1400" dirty="0"/>
              <a:t>IEEE, IEEE </a:t>
            </a:r>
            <a:r>
              <a:rPr lang="pl-PL" sz="1400" dirty="0" err="1"/>
              <a:t>Std</a:t>
            </a:r>
            <a:r>
              <a:rPr lang="pl-PL" sz="1400" dirty="0"/>
              <a:t> 802.15.4-2006, Part 15.4: Wireless Medium Access Control (MAC) and </a:t>
            </a:r>
            <a:r>
              <a:rPr lang="pl-PL" sz="1400" dirty="0" err="1"/>
              <a:t>Psychical</a:t>
            </a:r>
            <a:r>
              <a:rPr lang="pl-PL" sz="1400" dirty="0"/>
              <a:t> </a:t>
            </a:r>
            <a:r>
              <a:rPr lang="pl-PL" sz="1400" dirty="0" err="1"/>
              <a:t>layer</a:t>
            </a:r>
            <a:r>
              <a:rPr lang="pl-PL" sz="1400" dirty="0"/>
              <a:t> (PHY) </a:t>
            </a:r>
            <a:r>
              <a:rPr lang="pl-PL" sz="1400" dirty="0" err="1"/>
              <a:t>Specification</a:t>
            </a:r>
            <a:r>
              <a:rPr lang="pl-PL" sz="1400" dirty="0"/>
              <a:t> for </a:t>
            </a:r>
            <a:r>
              <a:rPr lang="pl-PL" sz="1400" dirty="0" err="1"/>
              <a:t>Low-Rate</a:t>
            </a:r>
            <a:r>
              <a:rPr lang="pl-PL" sz="1400" dirty="0"/>
              <a:t> Wireless Personal </a:t>
            </a:r>
            <a:r>
              <a:rPr lang="pl-PL" sz="1400" dirty="0" err="1"/>
              <a:t>Area</a:t>
            </a:r>
            <a:r>
              <a:rPr lang="pl-PL" sz="1400" dirty="0"/>
              <a:t> Networks (</a:t>
            </a:r>
            <a:r>
              <a:rPr lang="pl-PL" sz="1400" dirty="0" err="1"/>
              <a:t>WPANs</a:t>
            </a:r>
            <a:r>
              <a:rPr lang="pl-PL" sz="1400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pl-PL" sz="1400" dirty="0"/>
          </a:p>
        </p:txBody>
      </p:sp>
    </p:spTree>
    <p:extLst>
      <p:ext uri="{BB962C8B-B14F-4D97-AF65-F5344CB8AC3E}">
        <p14:creationId xmlns:p14="http://schemas.microsoft.com/office/powerpoint/2010/main" val="3226008550"/>
      </p:ext>
    </p:extLst>
  </p:cSld>
  <p:clrMapOvr>
    <a:masterClrMapping/>
  </p:clrMapOvr>
  <p:transition>
    <p:randomBa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le tekstowe 5">
            <a:extLst>
              <a:ext uri="{FF2B5EF4-FFF2-40B4-BE49-F238E27FC236}">
                <a16:creationId xmlns:a16="http://schemas.microsoft.com/office/drawing/2014/main" id="{5B3B5FB2-3367-4BDF-99F3-46E46D4D7AC9}"/>
              </a:ext>
            </a:extLst>
          </p:cNvPr>
          <p:cNvSpPr txBox="1"/>
          <p:nvPr/>
        </p:nvSpPr>
        <p:spPr>
          <a:xfrm>
            <a:off x="1259632" y="116632"/>
            <a:ext cx="78843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1400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7DE5AC4D-AB45-4F2F-9DEB-5C6FF4CF5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2069"/>
            <a:ext cx="7707513" cy="2132856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08A79A55-4E59-465A-83F5-78FC710A1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2249488"/>
            <a:ext cx="7707512" cy="2259632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AA3137A6-10E5-4542-8EB4-698395354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4527541"/>
            <a:ext cx="7707512" cy="225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072298"/>
      </p:ext>
    </p:extLst>
  </p:cSld>
  <p:clrMapOvr>
    <a:masterClrMapping/>
  </p:clrMapOvr>
  <p:transition>
    <p:randomBa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99CE9E-E011-4C1E-B6A2-873E85058375}"/>
              </a:ext>
            </a:extLst>
          </p:cNvPr>
          <p:cNvSpPr txBox="1"/>
          <p:nvPr/>
        </p:nvSpPr>
        <p:spPr>
          <a:xfrm>
            <a:off x="1403648" y="116632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/>
              <a:t>Wybrany sprzęt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FBE5F5-AAA9-4E75-923C-7DBFA8108279}"/>
              </a:ext>
            </a:extLst>
          </p:cNvPr>
          <p:cNvSpPr txBox="1"/>
          <p:nvPr/>
        </p:nvSpPr>
        <p:spPr>
          <a:xfrm>
            <a:off x="1331640" y="908720"/>
            <a:ext cx="75608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dirty="0"/>
              <a:t>Wybrane urządzenia do realizacji komunikacji bezprzewodowej, które będą użyte w pracy magisterskiej to: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l-PL" dirty="0"/>
              <a:t>HC-12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l-PL" dirty="0" err="1"/>
              <a:t>Adafruit</a:t>
            </a:r>
            <a:r>
              <a:rPr lang="pl-PL" dirty="0"/>
              <a:t> Feather M0 + moduł radiowy RFM96 </a:t>
            </a:r>
            <a:r>
              <a:rPr lang="pl-PL" dirty="0" err="1"/>
              <a:t>LoRa</a:t>
            </a:r>
            <a:endParaRPr lang="pl-PL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l-PL" dirty="0"/>
              <a:t>NRF24L01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l-PL" dirty="0" err="1"/>
              <a:t>Xbee</a:t>
            </a:r>
            <a:r>
              <a:rPr lang="pl-PL" dirty="0"/>
              <a:t> S1 pro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l-PL" dirty="0"/>
          </a:p>
          <a:p>
            <a:pPr algn="just"/>
            <a:r>
              <a:rPr lang="pl-PL" dirty="0"/>
              <a:t>Głównym kryterium podczas wyboru modułów była różnorodność wykorzystywanych w nich systemów i protokołów do realizacja łączności bezprzewodowej.</a:t>
            </a:r>
          </a:p>
          <a:p>
            <a:pPr algn="just"/>
            <a:endParaRPr lang="pl-PL" dirty="0"/>
          </a:p>
          <a:p>
            <a:pPr algn="just"/>
            <a:r>
              <a:rPr lang="pl-PL" dirty="0"/>
              <a:t>Moduły komunikacji radiowej będą połączone z urządzeniami </a:t>
            </a:r>
            <a:r>
              <a:rPr lang="pl-PL" dirty="0" err="1"/>
              <a:t>Arduino</a:t>
            </a:r>
            <a:r>
              <a:rPr lang="pl-PL" dirty="0"/>
              <a:t> uno rev3 oraz </a:t>
            </a:r>
            <a:r>
              <a:rPr lang="pl-PL" dirty="0" err="1"/>
              <a:t>Arduino</a:t>
            </a:r>
            <a:r>
              <a:rPr lang="pl-PL" dirty="0"/>
              <a:t> mega 2560</a:t>
            </a:r>
          </a:p>
        </p:txBody>
      </p:sp>
    </p:spTree>
    <p:extLst>
      <p:ext uri="{BB962C8B-B14F-4D97-AF65-F5344CB8AC3E}">
        <p14:creationId xmlns:p14="http://schemas.microsoft.com/office/powerpoint/2010/main" val="2721192558"/>
      </p:ext>
    </p:extLst>
  </p:cSld>
  <p:clrMapOvr>
    <a:masterClrMapping/>
  </p:clrMapOvr>
  <p:transition>
    <p:randomBa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99CE9E-E011-4C1E-B6A2-873E85058375}"/>
              </a:ext>
            </a:extLst>
          </p:cNvPr>
          <p:cNvSpPr txBox="1"/>
          <p:nvPr/>
        </p:nvSpPr>
        <p:spPr>
          <a:xfrm>
            <a:off x="1403648" y="116632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/>
              <a:t>Wybrany sprzęt- HC-12</a:t>
            </a:r>
            <a:endParaRPr 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5E72A9-4833-477E-B555-3EBC64651ADD}"/>
              </a:ext>
            </a:extLst>
          </p:cNvPr>
          <p:cNvSpPr txBox="1"/>
          <p:nvPr/>
        </p:nvSpPr>
        <p:spPr>
          <a:xfrm>
            <a:off x="1403648" y="836712"/>
            <a:ext cx="7560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dirty="0"/>
              <a:t>HC-12 to moduł bezprzewodowy pracujący na częstotliwości 433 MHz w zasięgu do 1000 metrów. Komunikuję się z mikrokontrolerem poprzez interfejs UART (</a:t>
            </a:r>
            <a:r>
              <a:rPr lang="pl-PL" dirty="0" err="1"/>
              <a:t>Rx</a:t>
            </a:r>
            <a:r>
              <a:rPr lang="pl-PL" dirty="0"/>
              <a:t>, </a:t>
            </a:r>
            <a:r>
              <a:rPr lang="pl-PL" dirty="0" err="1"/>
              <a:t>Tx</a:t>
            </a:r>
            <a:r>
              <a:rPr lang="pl-PL" dirty="0"/>
              <a:t>).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2950C8-5A0F-4EC0-BB18-1FDFBF96F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1867999"/>
            <a:ext cx="2825623" cy="22854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4D9C6E-67F8-4B42-A149-DA20A0DD047A}"/>
              </a:ext>
            </a:extLst>
          </p:cNvPr>
          <p:cNvSpPr txBox="1"/>
          <p:nvPr/>
        </p:nvSpPr>
        <p:spPr>
          <a:xfrm>
            <a:off x="4413010" y="2728831"/>
            <a:ext cx="45365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/>
              <a:t>Podstawowe informacje: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Napięcie zasilania: od 3,2 V do 5,5 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Pobór prądu w stanie spoczynku: 20mA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Zakres częstotliwości: 433,4 MHz – 473 MHz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Moc: do 100 </a:t>
            </a:r>
            <a:r>
              <a:rPr lang="pl-PL" sz="1400" dirty="0" err="1"/>
              <a:t>mW</a:t>
            </a:r>
            <a:r>
              <a:rPr lang="pl-PL" sz="1400" dirty="0"/>
              <a:t> (20 </a:t>
            </a:r>
            <a:r>
              <a:rPr lang="pl-PL" sz="1400" dirty="0" err="1"/>
              <a:t>dB</a:t>
            </a:r>
            <a:r>
              <a:rPr lang="pl-PL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Wymiary modułu: 27,8 x 14,4 x 4 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Komunikacja poprzez interfejs szeregowy UART</a:t>
            </a:r>
          </a:p>
          <a:p>
            <a:endParaRPr lang="pl-PL" sz="1400" dirty="0"/>
          </a:p>
          <a:p>
            <a:r>
              <a:rPr lang="pl-PL" sz="1400" dirty="0"/>
              <a:t>Więcej informacji dostępne jest pod adresem </a:t>
            </a:r>
            <a:r>
              <a:rPr lang="en-US" sz="1400" dirty="0">
                <a:hlinkClick r:id="rId3"/>
              </a:rPr>
              <a:t>https://github.com/TomaszBorusiewicz/praca_magisterska/blob/master/dokumentacje/HC-12_user_manual.pdf</a:t>
            </a:r>
            <a:r>
              <a:rPr lang="pl-PL" sz="14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6B4077-5C3B-4853-A800-072D27341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648" y="4196277"/>
            <a:ext cx="2825623" cy="260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3993"/>
      </p:ext>
    </p:extLst>
  </p:cSld>
  <p:clrMapOvr>
    <a:masterClrMapping/>
  </p:clrMapOvr>
  <p:transition>
    <p:randomBa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99CE9E-E011-4C1E-B6A2-873E85058375}"/>
              </a:ext>
            </a:extLst>
          </p:cNvPr>
          <p:cNvSpPr txBox="1"/>
          <p:nvPr/>
        </p:nvSpPr>
        <p:spPr>
          <a:xfrm>
            <a:off x="1403648" y="116632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/>
              <a:t>Wybrany sprzęt- </a:t>
            </a:r>
            <a:r>
              <a:rPr lang="pl-PL" sz="2800" dirty="0" err="1"/>
              <a:t>LoRa</a:t>
            </a:r>
            <a:endParaRPr 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5E72A9-4833-477E-B555-3EBC64651ADD}"/>
              </a:ext>
            </a:extLst>
          </p:cNvPr>
          <p:cNvSpPr txBox="1"/>
          <p:nvPr/>
        </p:nvSpPr>
        <p:spPr>
          <a:xfrm>
            <a:off x="1403648" y="836712"/>
            <a:ext cx="75608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sz="1400" dirty="0" err="1"/>
              <a:t>Adafruit</a:t>
            </a:r>
            <a:r>
              <a:rPr lang="pl-PL" sz="1400" dirty="0"/>
              <a:t> Feather M0 z wbudowanym modułem radiowy RFM96 </a:t>
            </a:r>
            <a:r>
              <a:rPr lang="pl-PL" sz="1400" dirty="0" err="1"/>
              <a:t>LoRa</a:t>
            </a:r>
            <a:r>
              <a:rPr lang="pl-PL" sz="1400" dirty="0"/>
              <a:t> to mikrokontroler z dołączonym do niego urządzeniem radiowym </a:t>
            </a:r>
            <a:r>
              <a:rPr lang="pl-PL" sz="1400" dirty="0" err="1"/>
              <a:t>LoRa</a:t>
            </a:r>
            <a:r>
              <a:rPr lang="pl-PL" sz="1400" dirty="0"/>
              <a:t>. </a:t>
            </a:r>
            <a:r>
              <a:rPr lang="pl-PL" sz="1400" dirty="0" err="1"/>
              <a:t>LoRa</a:t>
            </a:r>
            <a:r>
              <a:rPr lang="pl-PL" sz="1400" dirty="0"/>
              <a:t> (ang. </a:t>
            </a:r>
            <a:r>
              <a:rPr lang="pl-PL" sz="1400" dirty="0" err="1"/>
              <a:t>Long</a:t>
            </a:r>
            <a:r>
              <a:rPr lang="pl-PL" sz="1400" dirty="0"/>
              <a:t> </a:t>
            </a:r>
            <a:r>
              <a:rPr lang="pl-PL" sz="1400" dirty="0" err="1"/>
              <a:t>Range</a:t>
            </a:r>
            <a:r>
              <a:rPr lang="pl-PL" sz="1400" dirty="0"/>
              <a:t>) to protokół i system komunikacja bezprzewodowej dalekiego zasięgu, przeznaczony do wymiany informacji pomiędzy urządzeniami Internetu rzeczy (IoT).</a:t>
            </a: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4D9C6E-67F8-4B42-A149-DA20A0DD047A}"/>
              </a:ext>
            </a:extLst>
          </p:cNvPr>
          <p:cNvSpPr txBox="1"/>
          <p:nvPr/>
        </p:nvSpPr>
        <p:spPr>
          <a:xfrm>
            <a:off x="4413010" y="2728831"/>
            <a:ext cx="45365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/>
              <a:t>Podstawowe informacje: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Napięcie zasilania: </a:t>
            </a:r>
            <a:r>
              <a:rPr lang="pl-PL" sz="1400" dirty="0" err="1"/>
              <a:t>lipol</a:t>
            </a:r>
            <a:r>
              <a:rPr lang="pl-PL" sz="1400" dirty="0"/>
              <a:t> 3,7V lub USB 5V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ATSAMD21G18 ARM </a:t>
            </a:r>
            <a:r>
              <a:rPr lang="pl-PL" sz="1400" dirty="0" err="1"/>
              <a:t>Cortex</a:t>
            </a:r>
            <a:r>
              <a:rPr lang="pl-PL" sz="1400" dirty="0"/>
              <a:t> M0 3,3 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Zakres częstotliwości: 433 MHz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Czułość radia: do -148 </a:t>
            </a:r>
            <a:r>
              <a:rPr lang="pl-PL" sz="1400" dirty="0" err="1"/>
              <a:t>dBm</a:t>
            </a:r>
            <a:endParaRPr lang="pl-PL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Moc: do 100 </a:t>
            </a:r>
            <a:r>
              <a:rPr lang="pl-PL" sz="1400" dirty="0" err="1"/>
              <a:t>mW</a:t>
            </a:r>
            <a:r>
              <a:rPr lang="pl-PL" sz="1400" dirty="0"/>
              <a:t> (20 </a:t>
            </a:r>
            <a:r>
              <a:rPr lang="pl-PL" sz="1400" dirty="0" err="1"/>
              <a:t>dB</a:t>
            </a:r>
            <a:r>
              <a:rPr lang="pl-PL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Wymiary modułu: 51 x 23 x 8 mm</a:t>
            </a:r>
          </a:p>
          <a:p>
            <a:endParaRPr lang="pl-PL" sz="1400" dirty="0"/>
          </a:p>
          <a:p>
            <a:r>
              <a:rPr lang="pl-PL" sz="1400" dirty="0"/>
              <a:t>Więcej informacji dostępne jest pod adresem</a:t>
            </a:r>
          </a:p>
          <a:p>
            <a:r>
              <a:rPr lang="en-US" sz="1400" dirty="0">
                <a:hlinkClick r:id="rId2"/>
              </a:rPr>
              <a:t>https://github.com/TomaszBorusiewicz/praca_magisterska/blob/master/dokumentacje/adafruit-feather-m0-radio-with-lora-radio-module.pdf</a:t>
            </a:r>
            <a:endParaRPr lang="pl-PL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52957E-2FC5-4AEB-9D58-AE8D948E6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648" y="1979417"/>
            <a:ext cx="2899815" cy="25297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71D521-BA37-4666-A517-BE52F81313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648" y="4716313"/>
            <a:ext cx="2899814" cy="190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076623"/>
      </p:ext>
    </p:extLst>
  </p:cSld>
  <p:clrMapOvr>
    <a:masterClrMapping/>
  </p:clrMapOvr>
  <p:transition>
    <p:randomBa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99CE9E-E011-4C1E-B6A2-873E85058375}"/>
              </a:ext>
            </a:extLst>
          </p:cNvPr>
          <p:cNvSpPr txBox="1"/>
          <p:nvPr/>
        </p:nvSpPr>
        <p:spPr>
          <a:xfrm>
            <a:off x="1403648" y="116632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/>
              <a:t>Wybrany sprzęt- NRF24L01</a:t>
            </a:r>
            <a:endParaRPr 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5E72A9-4833-477E-B555-3EBC64651ADD}"/>
              </a:ext>
            </a:extLst>
          </p:cNvPr>
          <p:cNvSpPr txBox="1"/>
          <p:nvPr/>
        </p:nvSpPr>
        <p:spPr>
          <a:xfrm>
            <a:off x="1403648" y="836712"/>
            <a:ext cx="75608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sz="1400" dirty="0"/>
              <a:t>NRF24L01 to moduł radiowy działający w paśmie 2,4 GHz z interfejsem komunikacyjnym SPI. Nadajnik / Odbiornik ten posiada wbudowaną antenę dzięki czemu nie ma potrzeby dołączać zewnętrznej.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4D9C6E-67F8-4B42-A149-DA20A0DD047A}"/>
              </a:ext>
            </a:extLst>
          </p:cNvPr>
          <p:cNvSpPr txBox="1"/>
          <p:nvPr/>
        </p:nvSpPr>
        <p:spPr>
          <a:xfrm>
            <a:off x="4413010" y="2728831"/>
            <a:ext cx="45365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/>
              <a:t>Podstawowe informacje: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Napięcie zasilania: 1,9 V – 3,6 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Zakres częstotliwości: 2,4 GHz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Interfejs komunikacyjny: SPI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Modulacja: GFSK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Pobór prądu: 11 </a:t>
            </a:r>
            <a:r>
              <a:rPr lang="pl-PL" sz="1400" dirty="0" err="1"/>
              <a:t>mA</a:t>
            </a:r>
            <a:r>
              <a:rPr lang="pl-PL" sz="1400" dirty="0"/>
              <a:t> (przy 0 </a:t>
            </a:r>
            <a:r>
              <a:rPr lang="pl-PL" sz="1400" dirty="0" err="1"/>
              <a:t>dBm</a:t>
            </a:r>
            <a:r>
              <a:rPr lang="pl-PL" sz="1400" dirty="0"/>
              <a:t> mocy wejściowej)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Wymiary modułu: 30 x 16 mm</a:t>
            </a:r>
          </a:p>
          <a:p>
            <a:endParaRPr lang="pl-PL" sz="1400" dirty="0"/>
          </a:p>
          <a:p>
            <a:r>
              <a:rPr lang="pl-PL" sz="1400" dirty="0"/>
              <a:t>Więcej informacji dostępne jest pod adresem</a:t>
            </a:r>
          </a:p>
          <a:p>
            <a:r>
              <a:rPr lang="pl-PL" sz="1400" dirty="0"/>
              <a:t>https://github.com/TomaszBorusiewicz/praca_magisterska/blob/master/dokumentacje/nRF24L01_user_manual.pdf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5BBC97-17B6-4CBF-9918-67F9D152C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171" y="2400358"/>
            <a:ext cx="2947936" cy="20572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0FF043-9093-4B02-B399-BF09EDB68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772" y="5085184"/>
            <a:ext cx="3036734" cy="11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412509"/>
      </p:ext>
    </p:extLst>
  </p:cSld>
  <p:clrMapOvr>
    <a:masterClrMapping/>
  </p:clrMapOvr>
  <p:transition>
    <p:randomBa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99CE9E-E011-4C1E-B6A2-873E85058375}"/>
              </a:ext>
            </a:extLst>
          </p:cNvPr>
          <p:cNvSpPr txBox="1"/>
          <p:nvPr/>
        </p:nvSpPr>
        <p:spPr>
          <a:xfrm>
            <a:off x="1403648" y="116632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/>
              <a:t>Wybrany sprzęt- </a:t>
            </a:r>
            <a:r>
              <a:rPr lang="pl-PL" sz="2800" dirty="0" err="1"/>
              <a:t>Xbee</a:t>
            </a:r>
            <a:r>
              <a:rPr lang="pl-PL" sz="2800" dirty="0"/>
              <a:t> S1 pro</a:t>
            </a:r>
            <a:endParaRPr 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5E72A9-4833-477E-B555-3EBC64651ADD}"/>
              </a:ext>
            </a:extLst>
          </p:cNvPr>
          <p:cNvSpPr txBox="1"/>
          <p:nvPr/>
        </p:nvSpPr>
        <p:spPr>
          <a:xfrm>
            <a:off x="1403648" y="836712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sz="1400" dirty="0"/>
              <a:t>Moduł </a:t>
            </a:r>
            <a:r>
              <a:rPr lang="pl-PL" sz="1400" dirty="0" err="1"/>
              <a:t>Xbee</a:t>
            </a:r>
            <a:r>
              <a:rPr lang="pl-PL" sz="1400" dirty="0"/>
              <a:t> pro serii 1 z nadajnikiem o mocy wyjściowej 60 </a:t>
            </a:r>
            <a:r>
              <a:rPr lang="pl-PL" sz="1400" dirty="0" err="1"/>
              <a:t>mW</a:t>
            </a:r>
            <a:r>
              <a:rPr lang="pl-PL" sz="1400" dirty="0"/>
              <a:t> (18 </a:t>
            </a:r>
            <a:r>
              <a:rPr lang="pl-PL" sz="1400" dirty="0" err="1"/>
              <a:t>dBm</a:t>
            </a:r>
            <a:r>
              <a:rPr lang="pl-PL" sz="1400" dirty="0"/>
              <a:t>) i wbudowaną anteną to popularne urządzenie, które pozwala </a:t>
            </a:r>
            <a:r>
              <a:rPr lang="pl-PL" sz="1400"/>
              <a:t>utworzyć komunikację </a:t>
            </a:r>
            <a:endParaRPr lang="pl-PL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4D9C6E-67F8-4B42-A149-DA20A0DD047A}"/>
              </a:ext>
            </a:extLst>
          </p:cNvPr>
          <p:cNvSpPr txBox="1"/>
          <p:nvPr/>
        </p:nvSpPr>
        <p:spPr>
          <a:xfrm>
            <a:off x="4413010" y="2728831"/>
            <a:ext cx="45365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/>
              <a:t>Podstawowe informacje: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Napięcie zasilania: 1,9 V – 3,6 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Zakres częstotliwości: 2,4 GHz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Interfejs komunikacyjny: SPI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Modulacja: GFSK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Pobór prądu: 11 </a:t>
            </a:r>
            <a:r>
              <a:rPr lang="pl-PL" sz="1400" dirty="0" err="1"/>
              <a:t>mA</a:t>
            </a:r>
            <a:r>
              <a:rPr lang="pl-PL" sz="1400" dirty="0"/>
              <a:t> (przy 0 </a:t>
            </a:r>
            <a:r>
              <a:rPr lang="pl-PL" sz="1400" dirty="0" err="1"/>
              <a:t>dBm</a:t>
            </a:r>
            <a:r>
              <a:rPr lang="pl-PL" sz="1400" dirty="0"/>
              <a:t> mocy wejściowej)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/>
              <a:t>Wymiary modułu: 30 x 16 mm</a:t>
            </a:r>
          </a:p>
          <a:p>
            <a:endParaRPr lang="pl-PL" sz="1400" dirty="0"/>
          </a:p>
          <a:p>
            <a:r>
              <a:rPr lang="pl-PL" sz="1400" dirty="0"/>
              <a:t>Więcej informacji dostępne jest pod adresem</a:t>
            </a:r>
          </a:p>
          <a:p>
            <a:r>
              <a:rPr lang="pl-PL" sz="1400" dirty="0"/>
              <a:t>https://github.com/TomaszBorusiewicz/praca_magisterska/blob/master/dokumentacje/nRF24L01_user_manual.pdf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5BBC97-17B6-4CBF-9918-67F9D152C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171" y="2400358"/>
            <a:ext cx="2947936" cy="20572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0FF043-9093-4B02-B399-BF09EDB68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772" y="5085184"/>
            <a:ext cx="3036734" cy="11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414400"/>
      </p:ext>
    </p:extLst>
  </p:cSld>
  <p:clrMapOvr>
    <a:masterClrMapping/>
  </p:clrMapOvr>
  <p:transition>
    <p:randomBa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99CE9E-E011-4C1E-B6A2-873E85058375}"/>
              </a:ext>
            </a:extLst>
          </p:cNvPr>
          <p:cNvSpPr txBox="1"/>
          <p:nvPr/>
        </p:nvSpPr>
        <p:spPr>
          <a:xfrm>
            <a:off x="1403648" y="116632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/>
              <a:t>Zestawienie platformy sprzętowej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FBE5F5-AAA9-4E75-923C-7DBFA8108279}"/>
              </a:ext>
            </a:extLst>
          </p:cNvPr>
          <p:cNvSpPr txBox="1"/>
          <p:nvPr/>
        </p:nvSpPr>
        <p:spPr>
          <a:xfrm>
            <a:off x="1331640" y="908720"/>
            <a:ext cx="756084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dirty="0"/>
              <a:t>Pierwszym zadaniem było fizyczne połączenie ze sobą modułów radiowych oraz mikrokontrolerów. Do mojej pracy dyplomowej wybrałem następujące systemy radiowe: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HC-12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 err="1"/>
              <a:t>LoRa</a:t>
            </a:r>
            <a:endParaRPr lang="pl-PL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NRF24L01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 err="1"/>
              <a:t>ZigBee</a:t>
            </a:r>
            <a:endParaRPr lang="pl-PL" dirty="0"/>
          </a:p>
          <a:p>
            <a:pPr lvl="1"/>
            <a:endParaRPr lang="pl-PL" dirty="0"/>
          </a:p>
          <a:p>
            <a:pPr algn="just"/>
            <a:r>
              <a:rPr lang="pl-PL" dirty="0"/>
              <a:t>W celu realizacji pracy niezbędne są co najmniej 2 sztuki z każdego wybranego systemu radiowego, jeden w trybie pracy jako nadajnik oraz drugi w trybie pracy jako odbiornik.</a:t>
            </a:r>
          </a:p>
          <a:p>
            <a:pPr algn="just"/>
            <a:r>
              <a:rPr lang="pl-PL" dirty="0"/>
              <a:t>Dodatkowo każdy moduł pracujący w trybie nadajnika podłączony zostanie do mikrokontrolera </a:t>
            </a:r>
            <a:r>
              <a:rPr lang="pl-PL" dirty="0" err="1"/>
              <a:t>Arduino</a:t>
            </a:r>
            <a:r>
              <a:rPr lang="pl-PL" dirty="0"/>
              <a:t> Uno. Moduły pracujące w trybie odbiornika połączone będą z jednym mikrokontrolerem </a:t>
            </a:r>
            <a:r>
              <a:rPr lang="pl-PL" dirty="0" err="1"/>
              <a:t>Arduino</a:t>
            </a:r>
            <a:r>
              <a:rPr lang="pl-PL" dirty="0"/>
              <a:t> mega.</a:t>
            </a:r>
          </a:p>
          <a:p>
            <a:pPr algn="just"/>
            <a:r>
              <a:rPr lang="pl-PL" dirty="0"/>
              <a:t>Wybrany sprzęt łącznie: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2x HC-12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2x </a:t>
            </a:r>
            <a:r>
              <a:rPr lang="pl-PL" dirty="0" err="1"/>
              <a:t>LoRa</a:t>
            </a:r>
            <a:endParaRPr lang="pl-PL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2x NRF24L01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2x </a:t>
            </a:r>
            <a:r>
              <a:rPr lang="pl-PL" dirty="0" err="1"/>
              <a:t>ZigBee</a:t>
            </a:r>
            <a:endParaRPr lang="pl-PL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2x </a:t>
            </a:r>
            <a:r>
              <a:rPr lang="pl-PL" dirty="0" err="1"/>
              <a:t>Arduino</a:t>
            </a:r>
            <a:r>
              <a:rPr lang="pl-PL" dirty="0"/>
              <a:t> Uno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1x </a:t>
            </a:r>
            <a:r>
              <a:rPr lang="pl-PL" dirty="0" err="1"/>
              <a:t>Arduino</a:t>
            </a:r>
            <a:r>
              <a:rPr lang="pl-PL" dirty="0"/>
              <a:t> Mega</a:t>
            </a:r>
          </a:p>
        </p:txBody>
      </p:sp>
    </p:spTree>
    <p:extLst>
      <p:ext uri="{BB962C8B-B14F-4D97-AF65-F5344CB8AC3E}">
        <p14:creationId xmlns:p14="http://schemas.microsoft.com/office/powerpoint/2010/main" val="2764421304"/>
      </p:ext>
    </p:extLst>
  </p:cSld>
  <p:clrMapOvr>
    <a:masterClrMapping/>
  </p:clrMapOvr>
  <p:transition>
    <p:randomBar/>
  </p:transition>
</p:sld>
</file>

<file path=ppt/theme/theme1.xml><?xml version="1.0" encoding="utf-8"?>
<a:theme xmlns:a="http://schemas.openxmlformats.org/drawingml/2006/main" name="szablon1-PL">
  <a:themeElements>
    <a:clrScheme name="Odcienie szarości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1_Projekt domyślny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Projekt domyślny 1">
        <a:dk1>
          <a:srgbClr val="000000"/>
        </a:dk1>
        <a:lt1>
          <a:srgbClr val="FFFFFF"/>
        </a:lt1>
        <a:dk2>
          <a:srgbClr val="FFEBD5"/>
        </a:dk2>
        <a:lt2>
          <a:srgbClr val="78120A"/>
        </a:lt2>
        <a:accent1>
          <a:srgbClr val="E32213"/>
        </a:accent1>
        <a:accent2>
          <a:srgbClr val="FFD3A1"/>
        </a:accent2>
        <a:accent3>
          <a:srgbClr val="FFFFFF"/>
        </a:accent3>
        <a:accent4>
          <a:srgbClr val="000000"/>
        </a:accent4>
        <a:accent5>
          <a:srgbClr val="EFABAA"/>
        </a:accent5>
        <a:accent6>
          <a:srgbClr val="E7BF91"/>
        </a:accent6>
        <a:hlink>
          <a:srgbClr val="FFD9AF"/>
        </a:hlink>
        <a:folHlink>
          <a:srgbClr val="FFB25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Prezentacja</Template>
  <TotalTime>1017</TotalTime>
  <Words>898</Words>
  <Application>Microsoft Office PowerPoint</Application>
  <PresentationFormat>On-screen Show (4:3)</PresentationFormat>
  <Paragraphs>110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Trebuchet MS</vt:lpstr>
      <vt:lpstr>szablon1-PL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Student 219278</dc:creator>
  <cp:lastModifiedBy>Borusiewicz, Tomasz (Nokia - PL/Wroclaw)</cp:lastModifiedBy>
  <cp:revision>28</cp:revision>
  <cp:lastPrinted>2017-02-27T13:04:48Z</cp:lastPrinted>
  <dcterms:created xsi:type="dcterms:W3CDTF">2020-03-08T09:31:03Z</dcterms:created>
  <dcterms:modified xsi:type="dcterms:W3CDTF">2020-04-13T12:54:05Z</dcterms:modified>
</cp:coreProperties>
</file>

<file path=docProps/thumbnail.jpeg>
</file>